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50"/>
  </p:handoutMasterIdLst>
  <p:sldIdLst>
    <p:sldId id="274" r:id="rId4"/>
    <p:sldId id="264" r:id="rId6"/>
    <p:sldId id="300" r:id="rId7"/>
    <p:sldId id="283" r:id="rId8"/>
    <p:sldId id="285" r:id="rId9"/>
    <p:sldId id="278" r:id="rId10"/>
    <p:sldId id="287" r:id="rId11"/>
    <p:sldId id="291" r:id="rId12"/>
    <p:sldId id="292" r:id="rId13"/>
    <p:sldId id="372" r:id="rId14"/>
    <p:sldId id="284" r:id="rId15"/>
    <p:sldId id="294" r:id="rId16"/>
    <p:sldId id="317" r:id="rId17"/>
    <p:sldId id="329" r:id="rId18"/>
    <p:sldId id="328" r:id="rId19"/>
    <p:sldId id="358" r:id="rId20"/>
    <p:sldId id="295" r:id="rId21"/>
    <p:sldId id="318" r:id="rId22"/>
    <p:sldId id="296" r:id="rId23"/>
    <p:sldId id="340" r:id="rId24"/>
    <p:sldId id="293" r:id="rId25"/>
    <p:sldId id="395" r:id="rId26"/>
    <p:sldId id="431" r:id="rId27"/>
    <p:sldId id="399" r:id="rId28"/>
    <p:sldId id="392" r:id="rId29"/>
    <p:sldId id="433" r:id="rId30"/>
    <p:sldId id="411" r:id="rId31"/>
    <p:sldId id="400" r:id="rId32"/>
    <p:sldId id="397" r:id="rId33"/>
    <p:sldId id="435" r:id="rId34"/>
    <p:sldId id="448" r:id="rId35"/>
    <p:sldId id="449" r:id="rId36"/>
    <p:sldId id="450" r:id="rId37"/>
    <p:sldId id="451" r:id="rId38"/>
    <p:sldId id="452" r:id="rId39"/>
    <p:sldId id="288" r:id="rId40"/>
    <p:sldId id="437" r:id="rId41"/>
    <p:sldId id="460" r:id="rId42"/>
    <p:sldId id="464" r:id="rId43"/>
    <p:sldId id="353" r:id="rId44"/>
    <p:sldId id="394" r:id="rId45"/>
    <p:sldId id="471" r:id="rId46"/>
    <p:sldId id="470" r:id="rId47"/>
    <p:sldId id="299" r:id="rId48"/>
    <p:sldId id="297" r:id="rId49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E43"/>
    <a:srgbClr val="272663"/>
    <a:srgbClr val="8E2A71"/>
    <a:srgbClr val="131313"/>
    <a:srgbClr val="F4F4F4"/>
    <a:srgbClr val="272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94611"/>
  </p:normalViewPr>
  <p:slideViewPr>
    <p:cSldViewPr snapToGrid="0">
      <p:cViewPr varScale="1">
        <p:scale>
          <a:sx n="51" d="100"/>
          <a:sy n="51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C1F66-BBB7-0448-AA84-57EF810701B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307E-1761-6947-BF46-BA65146533C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OPPOSans B" pitchFamily="18" charset="-122"/>
        <a:ea typeface="OPPOSans B" pitchFamily="18" charset="-122"/>
        <a:cs typeface="OPPOSans B" pitchFamily="18" charset="-122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shenyu</a:t>
            </a:r>
            <a:r>
              <a:rPr lang="zh-CN" altLang="en-US"/>
              <a:t>社区的张子成，很高兴在</a:t>
            </a:r>
            <a:r>
              <a:rPr lang="en-US" altLang="zh-CN"/>
              <a:t>Apache</a:t>
            </a:r>
            <a:r>
              <a:rPr lang="zh-CN" altLang="en-US"/>
              <a:t>亚洲峰会</a:t>
            </a:r>
            <a:r>
              <a:rPr lang="en-US" altLang="zh-CN"/>
              <a:t>2024</a:t>
            </a:r>
            <a:r>
              <a:rPr lang="zh-CN" altLang="en-US"/>
              <a:t>和大家见面。首先感谢</a:t>
            </a:r>
            <a:r>
              <a:rPr lang="en-US" altLang="zh-CN"/>
              <a:t>Apache</a:t>
            </a:r>
            <a:r>
              <a:rPr lang="zh-CN" altLang="en-US"/>
              <a:t>基金会提供这个舞台，其次感谢帮助过我的社区小伙伴，接下来让我们进入今天的正题：玩转</a:t>
            </a:r>
            <a:r>
              <a:rPr lang="en-US" altLang="zh-CN"/>
              <a:t>WASM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来我们分为</a:t>
            </a:r>
            <a:r>
              <a:rPr lang="en-US" altLang="zh-CN"/>
              <a:t>4</a:t>
            </a:r>
            <a:r>
              <a:rPr lang="zh-CN" altLang="en-US"/>
              <a:t>部分来介绍，第</a:t>
            </a:r>
            <a:r>
              <a:rPr lang="en-US" altLang="zh-CN"/>
              <a:t>1</a:t>
            </a:r>
            <a:r>
              <a:rPr lang="zh-CN" altLang="en-US"/>
              <a:t>点是关于</a:t>
            </a:r>
            <a:r>
              <a:rPr lang="en-US" altLang="zh-CN"/>
              <a:t>shenyu</a:t>
            </a:r>
            <a:r>
              <a:rPr lang="zh-CN" altLang="en-US"/>
              <a:t>及个人的介绍，第</a:t>
            </a:r>
            <a:r>
              <a:rPr lang="en-US" altLang="zh-CN"/>
              <a:t>2</a:t>
            </a:r>
            <a:r>
              <a:rPr lang="zh-CN" altLang="en-US"/>
              <a:t>点是</a:t>
            </a:r>
            <a:r>
              <a:rPr lang="en-US" altLang="zh-CN"/>
              <a:t>shenyu</a:t>
            </a:r>
            <a:r>
              <a:rPr lang="zh-CN" altLang="en-US"/>
              <a:t>引入</a:t>
            </a:r>
            <a:r>
              <a:rPr lang="en-US" altLang="zh-CN"/>
              <a:t>WASM</a:t>
            </a:r>
            <a:r>
              <a:rPr lang="zh-CN" altLang="en-US"/>
              <a:t>技术的动机</a:t>
            </a:r>
            <a:r>
              <a:rPr lang="en-US" altLang="zh-CN"/>
              <a:t>，</a:t>
            </a:r>
            <a:r>
              <a:rPr lang="zh-CN" altLang="en-US"/>
              <a:t>在第</a:t>
            </a:r>
            <a:r>
              <a:rPr lang="en-US" altLang="zh-CN"/>
              <a:t>3</a:t>
            </a:r>
            <a:r>
              <a:rPr lang="zh-CN" altLang="en-US"/>
              <a:t>点中我们会深入探讨多语言</a:t>
            </a:r>
            <a:r>
              <a:rPr lang="en-US" altLang="zh-CN"/>
              <a:t>SDK</a:t>
            </a:r>
            <a:r>
              <a:rPr lang="zh-CN" altLang="en-US"/>
              <a:t>、本地转发、动态链接库和</a:t>
            </a:r>
            <a:r>
              <a:rPr lang="en-US" altLang="zh-CN"/>
              <a:t>WASM</a:t>
            </a:r>
            <a:r>
              <a:rPr lang="zh-CN" altLang="en-US"/>
              <a:t>这几种方案之间的优劣，在第</a:t>
            </a:r>
            <a:r>
              <a:rPr lang="en-US" altLang="zh-CN"/>
              <a:t>4</a:t>
            </a:r>
            <a:r>
              <a:rPr lang="zh-CN" altLang="en-US"/>
              <a:t>点中讲述了如何在</a:t>
            </a:r>
            <a:r>
              <a:rPr lang="en-US" altLang="zh-CN"/>
              <a:t>shenyu</a:t>
            </a:r>
            <a:r>
              <a:rPr lang="zh-CN" altLang="en-US"/>
              <a:t>代理一个</a:t>
            </a:r>
            <a:r>
              <a:rPr lang="en-US" altLang="zh-CN"/>
              <a:t>http</a:t>
            </a:r>
            <a:r>
              <a:rPr lang="zh-CN" altLang="en-US"/>
              <a:t>服务</a:t>
            </a:r>
            <a:r>
              <a:rPr lang="en-US" altLang="zh-CN"/>
              <a:t>，</a:t>
            </a:r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点给出了在</a:t>
            </a:r>
            <a:r>
              <a:rPr lang="en-US" altLang="zh-CN"/>
              <a:t>WASM</a:t>
            </a:r>
            <a:r>
              <a:rPr lang="zh-CN" altLang="en-US"/>
              <a:t>和</a:t>
            </a:r>
            <a:r>
              <a:rPr lang="en-US" altLang="zh-CN"/>
              <a:t>java</a:t>
            </a:r>
            <a:r>
              <a:rPr lang="zh-CN" altLang="en-US"/>
              <a:t>之前传参的示例，而后，</a:t>
            </a:r>
            <a:r>
              <a:rPr lang="zh-CN" altLang="en-US"/>
              <a:t>有了讲述如何在</a:t>
            </a:r>
            <a:r>
              <a:rPr lang="en-US" altLang="zh-CN"/>
              <a:t>shenyu</a:t>
            </a:r>
            <a:r>
              <a:rPr lang="zh-CN" altLang="en-US"/>
              <a:t>中扩展一个</a:t>
            </a:r>
            <a:r>
              <a:rPr lang="en-US" altLang="zh-CN"/>
              <a:t>WASM</a:t>
            </a:r>
            <a:r>
              <a:rPr lang="zh-CN" altLang="en-US"/>
              <a:t>插件，最后</a:t>
            </a:r>
            <a:r>
              <a:rPr lang="zh-CN" altLang="en-US">
                <a:sym typeface="+mn-ea"/>
              </a:rPr>
              <a:t>时间留给</a:t>
            </a:r>
            <a:r>
              <a:rPr lang="en-US" altLang="zh-CN"/>
              <a:t>QA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本次分享的</a:t>
            </a:r>
            <a:r>
              <a:rPr lang="en-US" altLang="zh-CN"/>
              <a:t>PPT</a:t>
            </a:r>
            <a:r>
              <a:rPr lang="zh-CN" altLang="en-US"/>
              <a:t>及相关资源可以在我的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zh-CN" altLang="en-US"/>
              <a:t>获取。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网关、</a:t>
            </a:r>
            <a:r>
              <a:rPr lang="en-US" altLang="zh-CN"/>
              <a:t>admin</a:t>
            </a:r>
            <a:r>
              <a:rPr lang="zh-CN" altLang="en-US"/>
              <a:t>、注册</a:t>
            </a:r>
            <a:r>
              <a:rPr lang="zh-CN" altLang="en-US"/>
              <a:t>中心、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接下来是一个在</a:t>
            </a:r>
            <a:r>
              <a:rPr lang="en-US" altLang="zh-CN"/>
              <a:t>shenyu</a:t>
            </a:r>
            <a:r>
              <a:rPr lang="zh-CN" altLang="en-US"/>
              <a:t>代理</a:t>
            </a:r>
            <a:r>
              <a:rPr lang="en-US" altLang="zh-CN"/>
              <a:t>http</a:t>
            </a:r>
            <a:r>
              <a:rPr lang="zh-CN" altLang="en-US"/>
              <a:t>服务的</a:t>
            </a:r>
            <a:r>
              <a:rPr lang="zh-CN" altLang="en-US"/>
              <a:t>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tags" Target="../tags/tag2.xml"/><Relationship Id="rId3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jpeg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5.png"/><Relationship Id="rId3" Type="http://schemas.openxmlformats.org/officeDocument/2006/relationships/tags" Target="../tags/tag7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.xml"/><Relationship Id="rId1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7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3.xml"/><Relationship Id="rId3" Type="http://schemas.openxmlformats.org/officeDocument/2006/relationships/image" Target="../media/image28.jpeg"/><Relationship Id="rId2" Type="http://schemas.openxmlformats.org/officeDocument/2006/relationships/tags" Target="../tags/tag1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5.xml"/><Relationship Id="rId3" Type="http://schemas.openxmlformats.org/officeDocument/2006/relationships/image" Target="../media/image29.png"/><Relationship Id="rId2" Type="http://schemas.openxmlformats.org/officeDocument/2006/relationships/tags" Target="../tags/tag14.xml"/><Relationship Id="rId1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0.png"/><Relationship Id="rId2" Type="http://schemas.openxmlformats.org/officeDocument/2006/relationships/tags" Target="../tags/tag16.xml"/><Relationship Id="rId1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1.jpe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2.jpe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ZiCheng Zhang</a:t>
            </a:r>
            <a:endParaRPr lang="en-US" altLang="en-GB" sz="4400" dirty="0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dirty="0"/>
              <a:t>Play</a:t>
            </a:r>
            <a:r>
              <a:rPr lang="en-GB" altLang="zh-CN" dirty="0"/>
              <a:t> </a:t>
            </a:r>
            <a:r>
              <a:rPr lang="en-US" altLang="en-GB" dirty="0"/>
              <a:t>with</a:t>
            </a:r>
            <a:r>
              <a:rPr lang="en-GB" altLang="zh-CN" dirty="0"/>
              <a:t> </a:t>
            </a:r>
            <a:r>
              <a:rPr lang="en-US" altLang="en-GB" dirty="0"/>
              <a:t>WASM</a:t>
            </a:r>
            <a:endParaRPr lang="en-GB" altLang="zh-CN" dirty="0"/>
          </a:p>
        </p:txBody>
      </p:sp>
      <p:pic>
        <p:nvPicPr>
          <p:cNvPr id="5" name="Google Shape;64;p1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0" y="1536445"/>
            <a:ext cx="3385986" cy="11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Evaluation Criteria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Workload: The workload of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Difficulty: Difficulty for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User friendliness: User's learning cost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Operation complexity: The complexity of deploying service using this framework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Multiple Language SDKs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Example: https://github.com/apache/dubbo-go</a:t>
            </a:r>
            <a:endParaRPr kumimoji="1" lang="en-US" altLang="zh-CN"/>
          </a:p>
          <a:p>
            <a:r>
              <a:rPr kumimoji="1" lang="en-US" altLang="zh-CN"/>
              <a:t>Workload: Huge, each language has its own technology stack</a:t>
            </a:r>
            <a:endParaRPr kumimoji="1" lang="en-US" altLang="zh-CN"/>
          </a:p>
          <a:p>
            <a:r>
              <a:rPr kumimoji="1" lang="en-US" altLang="zh-CN"/>
              <a:t>Difficulty: Hard</a:t>
            </a:r>
            <a:endParaRPr kumimoji="1" lang="en-US" altLang="zh-CN"/>
          </a:p>
          <a:p>
            <a:r>
              <a:rPr kumimoji="1" lang="en-US" altLang="zh-CN"/>
              <a:t>Extention for new languages: Unsupported</a:t>
            </a:r>
            <a:endParaRPr kumimoji="1" lang="en-US" altLang="zh-CN"/>
          </a:p>
          <a:p>
            <a:r>
              <a:rPr kumimoji="1" lang="en-US" altLang="zh-CN"/>
              <a:t>User friendliness: Great</a:t>
            </a:r>
            <a:endParaRPr kumimoji="1" lang="en-US" altLang="zh-CN"/>
          </a:p>
          <a:p>
            <a:r>
              <a:rPr kumimoji="1" lang="en-US" altLang="zh-CN"/>
              <a:t>Performance: </a:t>
            </a:r>
            <a:r>
              <a:rPr kumimoji="1" lang="en-US" altLang="zh-CN">
                <a:sym typeface="+mn-ea"/>
              </a:rPr>
              <a:t>Great</a:t>
            </a:r>
            <a:endParaRPr kumimoji="1" lang="en-US" altLang="zh-CN"/>
          </a:p>
          <a:p>
            <a:r>
              <a:rPr kumimoji="1" lang="en-US" altLang="zh-CN"/>
              <a:t>Operation complexity: No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9263995" y="3578225"/>
            <a:ext cx="30232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This is example for supporting the brpc protocol for shenyu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00" y="3578225"/>
            <a:ext cx="9002395" cy="724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185" y="3578225"/>
            <a:ext cx="8789035" cy="844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https://github.com/apache/apisix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Great, no need to modify framework code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User friendliness: </a:t>
            </a:r>
            <a:r>
              <a:rPr kumimoji="1" lang="en-US" altLang="zh-CN">
                <a:sym typeface="+mn-ea"/>
              </a:rPr>
              <a:t>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Performance loss due to network protocol stack, serialization and deserialization, at least 20%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A bit complex, multiple processes need to be started at once on a machine/container</a:t>
            </a:r>
            <a:endParaRPr kumimoji="1"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624185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1990" cy="7200265"/>
          </a:xfrm>
        </p:spPr>
        <p:txBody>
          <a:bodyPr/>
          <a:lstStyle/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javac -h . Main.java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Then we got Main.h --------------&gt;</a:t>
            </a:r>
            <a:endParaRPr kumimoji="1" lang="en-US" altLang="zh-CN"/>
          </a:p>
        </p:txBody>
      </p:sp>
      <p:pic>
        <p:nvPicPr>
          <p:cNvPr id="7" name="图片 6" descr="企业微信截图_27b9400f-49d1-4cbc-a840-f3dcd1b96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75" y="2581275"/>
            <a:ext cx="8658860" cy="819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// C code below</a:t>
            </a:r>
            <a:endParaRPr kumimoji="1" lang="zh-CN" altLang="en-US">
              <a:sym typeface="+mn-ea"/>
            </a:endParaRPr>
          </a:p>
          <a:p>
            <a:r>
              <a:rPr kumimoji="1" lang="zh-CN" altLang="en-US">
                <a:sym typeface="+mn-ea"/>
              </a:rPr>
              <a:t>#include &lt;jni.h&gt;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&lt;jni_md.h&gt;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&lt;jvmti.h&gt;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"Main.h"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JNIEXPORT jstring JNICALL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Java_Main_helloJni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(JNIEnv *env,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</a:t>
            </a:r>
            <a:r>
              <a:rPr kumimoji="1" lang="zh-CN" altLang="en-US">
                <a:sym typeface="+mn-ea"/>
              </a:rPr>
              <a:t>jclass klass) {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   return env-&gt;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    </a:t>
            </a:r>
            <a:r>
              <a:rPr kumimoji="1" lang="zh-CN" altLang="en-US">
                <a:sym typeface="+mn-ea"/>
              </a:rPr>
              <a:t>NewStringUTF("Hello JNI");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 generate the dynamic link library by g++ command in macos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g++ -I ${JAVA_HOME}/include</a:t>
            </a:r>
            <a:r>
              <a:rPr kumimoji="1" lang="en-US" altLang="zh-CN"/>
              <a:t> </a:t>
            </a:r>
            <a:endParaRPr kumimoji="1" lang="en-US" altLang="zh-CN"/>
          </a:p>
          <a:p>
            <a:r>
              <a:rPr kumimoji="1" lang="zh-CN" altLang="en-US">
                <a:sym typeface="+mn-ea"/>
              </a:rPr>
              <a:t>-I ${JAVA_HOME}/include</a:t>
            </a:r>
            <a:r>
              <a:rPr kumimoji="1" lang="en-US" altLang="zh-CN">
                <a:sym typeface="+mn-ea"/>
              </a:rPr>
              <a:t>/</a:t>
            </a:r>
            <a:r>
              <a:rPr kumimoji="1" lang="zh-CN" altLang="en-US"/>
              <a:t>darwin</a:t>
            </a:r>
            <a:r>
              <a:rPr kumimoji="1" lang="en-US" altLang="zh-CN"/>
              <a:t> jni-library.cpp</a:t>
            </a:r>
            <a:r>
              <a:rPr kumimoji="1" lang="zh-CN" altLang="en-US"/>
              <a:t> -m64 -fPIC -shared -o jni.dylib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zh-CN" altLang="en-US"/>
              <a:t>import java.net.URL;</a:t>
            </a:r>
            <a:endParaRPr kumimoji="1" lang="zh-CN" altLang="en-US"/>
          </a:p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static {</a:t>
            </a:r>
            <a:r>
              <a:rPr kumimoji="1" lang="en-US" altLang="zh-CN"/>
              <a:t>    final </a:t>
            </a:r>
            <a:r>
              <a:rPr kumimoji="1" lang="zh-CN" altLang="en-US"/>
              <a:t>URL url = Main.class.getResource("jni.dylib");</a:t>
            </a:r>
            <a:endParaRPr kumimoji="1" lang="zh-CN" altLang="en-US"/>
          </a:p>
          <a:p>
            <a:r>
              <a:rPr kumimoji="1" lang="zh-CN" altLang="en-US"/>
              <a:t>        System.load(url.getPath());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    public static void main(String[] args) {</a:t>
            </a:r>
            <a:endParaRPr kumimoji="1" lang="zh-CN" altLang="en-US"/>
          </a:p>
          <a:p>
            <a:r>
              <a:rPr kumimoji="1" lang="zh-CN" altLang="en-US"/>
              <a:t>        System.out.println(helloJni());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96825" y="2628900"/>
            <a:ext cx="9304655" cy="7557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pic>
        <p:nvPicPr>
          <p:cNvPr id="4" name="Picture 3" descr="opend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2628900"/>
            <a:ext cx="13385165" cy="90627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4805660" y="3236595"/>
            <a:ext cx="710120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/>
              <a:t>The low-level code needs to ensure compatibility(OS &amp; CPU);</a:t>
            </a:r>
            <a:endParaRPr kumimoji="1" lang="en-US"/>
          </a:p>
          <a:p>
            <a:endParaRPr kumimoji="1" lang="en-US"/>
          </a:p>
          <a:p>
            <a:r>
              <a:rPr kumimoji="1" lang="en-US"/>
              <a:t>Each supported language is </a:t>
            </a:r>
            <a:r>
              <a:rPr kumimoji="1" lang="en-US">
                <a:sym typeface="+mn-ea"/>
              </a:rPr>
              <a:t>bound to .so/.dylib/.dll as the upper-level</a:t>
            </a:r>
            <a:r>
              <a:rPr kumimoji="1" lang="en-US"/>
              <a:t>;</a:t>
            </a:r>
            <a:endParaRPr kumimoj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https://github.com/apache/opendal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Middle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Hard, not only do you need to be familiar with cross platform development, but you also need to learn JNI knowledge in addition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Middle, need to encapsulate the dynamic link library for new languages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there is a low probability of discovering that the CPU architecture or OS of your machine is not supported, but if it is, a disaster occurs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Great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194415" cy="1231900"/>
          </a:xfrm>
        </p:spPr>
        <p:txBody>
          <a:bodyPr/>
          <a:lstStyle/>
          <a:p>
            <a:r>
              <a:rPr kumimoji="1" lang="en-US" altLang="zh-CN"/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7715885" cy="7200265"/>
          </a:xfrm>
        </p:spPr>
        <p:txBody>
          <a:bodyPr/>
          <a:lstStyle/>
          <a:p>
            <a:r>
              <a:rPr kumimoji="1" lang="zh-CN" altLang="en-US"/>
              <a:t>WebAssembly or wasm is a new, portable, size- and load-time-efficient format suitable for compilation to the web.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WASI allows WASM to run in non browser environments such as Linux.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6905" y="3578225"/>
            <a:ext cx="12490450" cy="7815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2"/>
          </p:nvPr>
        </p:nvSpPr>
        <p:spPr>
          <a:xfrm>
            <a:off x="8907145" y="2404110"/>
            <a:ext cx="6189980" cy="995680"/>
          </a:xfrm>
        </p:spPr>
        <p:txBody>
          <a:bodyPr wrap="square"/>
          <a:lstStyle/>
          <a:p>
            <a:r>
              <a:rPr lang="en-GB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1.</a:t>
            </a:r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Introduction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8861425" y="3614420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2.Motivation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848725" y="4824095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3.Solution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5037435" y="2404110"/>
            <a:ext cx="6189980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4.Example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15050770" y="3614420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5.Communication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15037435" y="4824095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6.</a:t>
            </a:r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2870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https://github.com/alibaba/higress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Simple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Good, no need to modify framework code, but it's possible that the language you're good at doesn't support WASM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only 4 basic </a:t>
            </a:r>
            <a:r>
              <a:rPr kumimoji="1" lang="en-US" altLang="zh-CN">
                <a:sym typeface="+mn-ea"/>
              </a:rPr>
              <a:t>Java</a:t>
            </a:r>
            <a:r>
              <a:rPr kumimoji="1" lang="en-US" altLang="zh-CN">
                <a:sym typeface="+mn-ea"/>
              </a:rPr>
              <a:t> types are supported d</a:t>
            </a:r>
            <a:r>
              <a:rPr kumimoji="1" lang="en-US" altLang="zh-CN">
                <a:sym typeface="+mn-ea"/>
              </a:rPr>
              <a:t>ue to the immaturity of the WASM ecosystem in Java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</a:t>
            </a:r>
            <a:r>
              <a:rPr kumimoji="1" lang="en-US" altLang="zh-CN">
                <a:sym typeface="+mn-ea"/>
              </a:rPr>
              <a:t>Performance loss due to serialization, deserialization and WASI VM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Comparation</a:t>
            </a:r>
            <a:endParaRPr kumimoji="1" lang="en-US" altLang="zh-CN"/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480185" y="4251325"/>
          <a:ext cx="20223480" cy="52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55"/>
                <a:gridCol w="2308225"/>
                <a:gridCol w="2383155"/>
                <a:gridCol w="2308860"/>
                <a:gridCol w="2607310"/>
                <a:gridCol w="2626360"/>
                <a:gridCol w="2682240"/>
                <a:gridCol w="2606675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Example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/>
                        <a:t>Workload</a:t>
                      </a: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Difficulty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Extention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Friendliness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Performance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Complexity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SDKs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dubbo-go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huge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unsupported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Local Forward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apisix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kumimoji="1" lang="en-US" altLang="zh-CN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sym typeface="+mn-ea"/>
                        </a:rPr>
                        <a:t>middle</a:t>
                      </a:r>
                      <a:endParaRPr lang="en-US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network,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rgbClr val="FF0000"/>
                          </a:solidFill>
                          <a:sym typeface="+mn-ea"/>
                        </a:rPr>
                        <a:t>start processes</a:t>
                      </a:r>
                      <a:endParaRPr kumimoji="1" lang="en-US" altLang="zh-CN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56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Native Library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opendal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  <a:sym typeface="+mn-ea"/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232535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WASI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higress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simple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WASI VM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Example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7623175" cy="1231900"/>
          </a:xfrm>
        </p:spPr>
        <p:txBody>
          <a:bodyPr/>
          <a:lstStyle/>
          <a:p>
            <a:r>
              <a:rPr kumimoji="1" lang="en-US" altLang="zh-CN"/>
              <a:t>Deploy shenyu-admin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https://shenyu.apache.org/docs/next/deployment/deployment-before</a:t>
            </a:r>
            <a:endParaRPr kumimoji="1" lang="zh-CN" altLang="en-US"/>
          </a:p>
        </p:txBody>
      </p:sp>
      <p:pic>
        <p:nvPicPr>
          <p:cNvPr id="4" name="Picture 3" descr="1721219804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18618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91470" cy="1231900"/>
          </a:xfrm>
        </p:spPr>
        <p:txBody>
          <a:bodyPr/>
          <a:lstStyle/>
          <a:p>
            <a:r>
              <a:rPr kumimoji="1" lang="en-US" altLang="zh-CN"/>
              <a:t>Deploy shenyu-examples-http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图片 4" descr="企业微信截图_0c61e679-c33e-49fe-acbb-3e87b68c8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36017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Selector and Rules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企业微信截图_cc8ea37d-550d-4f03-98a0-cb686028b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7846040" cy="8507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M</a:t>
            </a:r>
            <a:r>
              <a:rPr kumimoji="1" lang="en-US" altLang="zh-CN">
                <a:sym typeface="+mn-ea"/>
              </a:rPr>
              <a:t>etadata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Picture 4" descr="17212218472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7790160" cy="9117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Data Sync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/Users/admin/Desktop/shenyu-config-processor-en.pngshenyu-config-processor-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85" y="3606800"/>
            <a:ext cx="17846040" cy="844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Deploy shenyu-bootstrap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https://shenyu.apache.org/docs/next/deployment/deployment-local</a:t>
            </a:r>
            <a:endParaRPr kumimoji="1" lang="zh-CN" altLang="en-US">
              <a:sym typeface="+mn-ea"/>
            </a:endParaRPr>
          </a:p>
          <a:p>
            <a:endParaRPr kumimoji="1" lang="en-US" altLang="zh-CN"/>
          </a:p>
          <a:p>
            <a:r>
              <a:rPr kumimoji="1" lang="en-US" altLang="zh-CN"/>
              <a:t>curl -X GET http://localhost:9195/http/order/findById?id=123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Runtime in shenyu-bootstrap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lugin-chain-execute-en"/>
          <p:cNvPicPr>
            <a:picLocks noChangeAspect="1"/>
          </p:cNvPicPr>
          <p:nvPr/>
        </p:nvPicPr>
        <p:blipFill>
          <a:blip r:embed="rId2"/>
          <a:srcRect l="14351" t="3905" r="8284" b="7030"/>
          <a:stretch>
            <a:fillRect/>
          </a:stretch>
        </p:blipFill>
        <p:spPr>
          <a:xfrm>
            <a:off x="11721465" y="3578225"/>
            <a:ext cx="6478905" cy="7910830"/>
          </a:xfrm>
          <a:prstGeom prst="rect">
            <a:avLst/>
          </a:prstGeom>
        </p:spPr>
      </p:pic>
      <p:pic>
        <p:nvPicPr>
          <p:cNvPr id="5" name="Picture 4" descr="Collaboration between Plugin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3824" t="8503" r="12687" b="13325"/>
          <a:stretch>
            <a:fillRect/>
          </a:stretch>
        </p:blipFill>
        <p:spPr>
          <a:xfrm>
            <a:off x="1480185" y="3578225"/>
            <a:ext cx="812165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>
                <a:sym typeface="+mn-ea"/>
              </a:rPr>
              <a:t>Introduction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How to Match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69856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curl -X GET http://localhost:9195/http/order/findById?id=123</a:t>
            </a:r>
            <a:endParaRPr kumimoji="1" lang="zh-CN" altLang="en-US"/>
          </a:p>
        </p:txBody>
      </p:sp>
      <p:pic>
        <p:nvPicPr>
          <p:cNvPr id="6" name="图片 5" descr="flow-condi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3578225"/>
            <a:ext cx="12864465" cy="7199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Communication</a:t>
            </a:r>
            <a:endParaRPr lang="en-US" altLang="zh-CN" sz="960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funcMap.put("get_args", WasmFunctions.wrap(store, WasmValType.I64, WasmValType.I64, WasmValType.I32,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String config = "hello from java " + argId;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 &amp;&amp; i &lt; config.length();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buf.put(addr.intValue() + i, (byte) config.charAt(i));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return Math.min(config.length(), len);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get_args(arg_id: i64, addr: i64, len: i32) -&gt; i32;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let mut buf = [0u8; 32];</a:t>
            </a:r>
            <a:endParaRPr kumimoji="1" lang="zh-CN" altLang="en-US" sz="2800"/>
          </a:p>
          <a:p>
            <a:r>
              <a:rPr kumimoji="1" lang="zh-CN" altLang="en-US" sz="2800"/>
              <a:t>    let buf_ptr = buf.as_mut_ptr() as i64;</a:t>
            </a:r>
            <a:endParaRPr kumimoji="1" lang="zh-CN" altLang="en-US" sz="2800"/>
          </a:p>
          <a:p>
            <a:r>
              <a:rPr kumimoji="1" lang="zh-CN" altLang="en-US" sz="2800"/>
              <a:t>    // get arg from java</a:t>
            </a:r>
            <a:endParaRPr kumimoji="1" lang="zh-CN" altLang="en-US" sz="2800"/>
          </a:p>
          <a:p>
            <a:r>
              <a:rPr kumimoji="1" lang="zh-CN" altLang="en-US" sz="2800"/>
              <a:t>    let len = get_args(arg_id, buf_ptr, buf.len() as i32);</a:t>
            </a:r>
            <a:endParaRPr kumimoji="1" lang="zh-CN" altLang="en-US" sz="2800"/>
          </a:p>
          <a:p>
            <a:r>
              <a:rPr kumimoji="1" lang="zh-CN" altLang="en-US" sz="2800"/>
              <a:t>    let java_arg = std::str::from_utf8(&amp;buf[..len as usize]).unwrap();</a:t>
            </a:r>
            <a:endParaRPr kumimoji="1" lang="zh-CN" altLang="en-US" sz="2800"/>
          </a:p>
          <a:p>
            <a:r>
              <a:rPr kumimoji="1" lang="zh-CN" altLang="en-US" sz="2800"/>
              <a:t>    eprintln!("rust side-&gt; recv:{}", java_arg);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R</a:t>
            </a:r>
            <a:r>
              <a:rPr kumimoji="1" lang="zh-CN" altLang="en-US"/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funcMap.put("put_result", WasmFunctions.wrap(store, WasmValType.I64, WasmValType.I64,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en-US" altLang="zh-CN" sz="2800"/>
              <a:t>                </a:t>
            </a:r>
            <a:r>
              <a:rPr kumimoji="1" lang="zh-CN" altLang="en-US" sz="2800"/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byte[] bytes = new byte[len];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bytes[i] = buf.get(addr.intValue() + i);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String result = new String(bytes, StandardCharsets.UTF_8);</a:t>
            </a:r>
            <a:endParaRPr kumimoji="1" lang="zh-CN" altLang="en-US" sz="2800"/>
          </a:p>
          <a:p>
            <a:r>
              <a:rPr kumimoji="1" lang="zh-CN" altLang="en-US" sz="2800"/>
              <a:t>                LOG.info("java side-&gt;" + result);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Pass </a:t>
            </a:r>
            <a:r>
              <a:rPr kumimoji="1" lang="en-US" altLang="zh-CN">
                <a:sym typeface="+mn-ea"/>
              </a:rPr>
              <a:t>R</a:t>
            </a:r>
            <a:r>
              <a:rPr kumimoji="1" lang="zh-CN" altLang="en-US">
                <a:sym typeface="+mn-ea"/>
              </a:rPr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put_result(arg_id: i64, addr: i64, len: i32);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// pass rust result to java</a:t>
            </a:r>
            <a:endParaRPr kumimoji="1" lang="zh-CN" altLang="en-US" sz="2800"/>
          </a:p>
          <a:p>
            <a:r>
              <a:rPr kumimoji="1" lang="zh-CN" altLang="en-US" sz="2800"/>
              <a:t>    let rust_result = "rust result".as_bytes();</a:t>
            </a:r>
            <a:endParaRPr kumimoji="1" lang="zh-CN" altLang="en-US" sz="2800"/>
          </a:p>
          <a:p>
            <a:r>
              <a:rPr kumimoji="1" lang="zh-CN" altLang="en-US" sz="2800"/>
              <a:t>    let result_ptr = rust_result.as_ptr() as i64;</a:t>
            </a:r>
            <a:endParaRPr kumimoji="1" lang="zh-CN" altLang="en-US" sz="2800"/>
          </a:p>
          <a:p>
            <a:r>
              <a:rPr kumimoji="1" lang="zh-CN" altLang="en-US" sz="2800"/>
              <a:t>    put_result(arg_id, result_ptr, rust_result.len() as i32);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Use RustHttpClientPlugin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1. Add dependency to ${shenyu}/shenyu-bootstrap/pom.xml</a:t>
            </a:r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&lt;artifactId&gt;shenyu-examples-plugin-wasm&lt;/artifactId&gt;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  <a:p>
            <a:r>
              <a:rPr kumimoji="1" lang="en-US" altLang="zh-CN"/>
              <a:t>2. Then rebuild and restart </a:t>
            </a:r>
            <a:r>
              <a:rPr kumimoji="1" lang="en-US" altLang="zh-CN">
                <a:sym typeface="+mn-ea"/>
              </a:rPr>
              <a:t>shenyu-bootstrap</a:t>
            </a:r>
            <a:endParaRPr kumimoji="1" lang="zh-CN" altLang="en-US"/>
          </a:p>
          <a:p>
            <a:r>
              <a:rPr kumimoji="1" lang="en-US" altLang="zh-CN">
                <a:sym typeface="+mn-ea"/>
              </a:rPr>
              <a:t>see PR</a:t>
            </a:r>
            <a:r>
              <a:rPr kumimoji="1" lang="zh-CN" altLang="en-US">
                <a:sym typeface="+mn-ea"/>
              </a:rPr>
              <a:t>：https://github.com/apache/shenyu/pull/5595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The Rust crates does not fully support WASI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0185" y="3578225"/>
            <a:ext cx="16567150" cy="91986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4927580" cy="919861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The Rust stdlib does not fully support WASI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Apache ShenYu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283710" cy="5410200"/>
          </a:xfrm>
        </p:spPr>
        <p:txBody>
          <a:bodyPr/>
          <a:lstStyle/>
          <a:p>
            <a:r>
              <a:rPr kumimoji="1" lang="zh-CN" altLang="en-US"/>
              <a:t>Apache ShenYu is a Java native API Gateway for service proxy, protocol conversion and API governance.</a:t>
            </a:r>
            <a:endParaRPr kumimoji="1" lang="zh-CN" altLang="en-US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884015" cy="919861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Unable to load </a:t>
            </a:r>
            <a:r>
              <a:rPr kumimoji="1" lang="en-US" altLang="zh-CN">
                <a:sym typeface="+mn-ea"/>
              </a:rPr>
              <a:t>the </a:t>
            </a:r>
            <a:r>
              <a:rPr kumimoji="1" lang="zh-CN" altLang="en-US">
                <a:sym typeface="+mn-ea"/>
              </a:rPr>
              <a:t>WASM file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F</a:t>
            </a:r>
            <a:r>
              <a:rPr kumimoji="1" lang="zh-CN" altLang="en-US"/>
              <a:t>lop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8956020" y="3578225"/>
            <a:ext cx="3107690" cy="7200265"/>
          </a:xfrm>
        </p:spPr>
        <p:txBody>
          <a:bodyPr/>
          <a:lstStyle/>
          <a:p>
            <a:r>
              <a:rPr kumimoji="1" lang="zh-CN" altLang="en-US"/>
              <a:t>The WASM file did not run as expected</a:t>
            </a:r>
            <a:r>
              <a:rPr kumimoji="1" lang="en-US" altLang="zh-CN"/>
              <a:t>.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679545" cy="9184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Future WASI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/>
              <a:t>//</a:t>
            </a:r>
            <a:endParaRPr kumimoji="1" lang="en-US" altLang="zh-CN" sz="280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81345" y="3578225"/>
            <a:ext cx="13020675" cy="93211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Future WASI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/>
              <a:t>//</a:t>
            </a:r>
            <a:endParaRPr kumimoji="1" lang="en-US" altLang="zh-CN" sz="280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51830" y="3578225"/>
            <a:ext cx="12880340" cy="92297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Question&amp;Answer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The links to friendship projects are as follows:</a:t>
            </a:r>
            <a:endParaRPr kumimoji="1" lang="en-US" altLang="zh-CN"/>
          </a:p>
          <a:p>
            <a:r>
              <a:rPr kumimoji="1" lang="en-US" altLang="zh-CN"/>
              <a:t>https://github.com/acl-dev/open-coroutine</a:t>
            </a:r>
            <a:endParaRPr kumimoji="1" lang="en-US" altLang="zh-CN"/>
          </a:p>
          <a:p>
            <a:r>
              <a:rPr kumimoji="1" lang="en-US" altLang="zh-CN"/>
              <a:t>https://github.com/acl-dev/acl</a:t>
            </a:r>
            <a:endParaRPr kumimoji="1" lang="en-US" altLang="zh-CN"/>
          </a:p>
          <a:p>
            <a:r>
              <a:rPr kumimoji="1" lang="en-US" altLang="zh-CN"/>
              <a:t>https://github.com/alibaba/arthas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https://github.com/bytedance/monoio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https://github.com/dromara/dynamic-tp</a:t>
            </a:r>
            <a:endParaRPr kumimoji="1" lang="en-US" altLang="zh-CN"/>
          </a:p>
          <a:p>
            <a:r>
              <a:rPr kumimoji="1" lang="en-US" altLang="zh-CN"/>
              <a:t>https://github.com/apache/dubbo-spi-extensions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zhangzicheng@apache.org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Thanks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Apache ShenYu Features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7790815"/>
          </a:xfrm>
        </p:spPr>
        <p:txBody>
          <a:bodyPr/>
          <a:lstStyle/>
          <a:p>
            <a:r>
              <a:rPr kumimoji="1" lang="zh-CN" altLang="en-US"/>
              <a:t>* Proxy: Support for Apache® Dubbo™, Spring Cloud, gRPC, Motan, SOFA, TARS, WebSocket, MQTT</a:t>
            </a:r>
            <a:endParaRPr kumimoji="1" lang="zh-CN" altLang="en-US"/>
          </a:p>
          <a:p>
            <a:r>
              <a:rPr kumimoji="1" lang="zh-CN" altLang="en-US"/>
              <a:t>* Security: Sign, OAuth 2.0, JSON Web Tokens, WAF plugin</a:t>
            </a:r>
            <a:endParaRPr kumimoji="1" lang="zh-CN" altLang="en-US"/>
          </a:p>
          <a:p>
            <a:r>
              <a:rPr kumimoji="1" lang="zh-CN" altLang="en-US"/>
              <a:t>* API governance: Request, response, parameter mapping, RateLimiter plugin</a:t>
            </a:r>
            <a:endParaRPr kumimoji="1" lang="zh-CN" altLang="en-US"/>
          </a:p>
          <a:p>
            <a:r>
              <a:rPr kumimoji="1" lang="zh-CN" altLang="en-US"/>
              <a:t>* Observability: Tracing, metrics, logging plugin</a:t>
            </a:r>
            <a:endParaRPr kumimoji="1" lang="zh-CN" altLang="en-US"/>
          </a:p>
          <a:p>
            <a:r>
              <a:rPr kumimoji="1" lang="zh-CN" altLang="en-US"/>
              <a:t>* Dashboard: Dynamic traffic control, visual backend for user menu permissions</a:t>
            </a:r>
            <a:endParaRPr kumimoji="1" lang="zh-CN" altLang="en-US"/>
          </a:p>
          <a:p>
            <a:r>
              <a:rPr kumimoji="1" lang="zh-CN" altLang="en-US"/>
              <a:t>* Extensions: Plugin hot-swapping, dynamic loading</a:t>
            </a:r>
            <a:endParaRPr kumimoji="1" lang="zh-CN" altLang="en-US"/>
          </a:p>
          <a:p>
            <a:r>
              <a:rPr kumimoji="1" lang="zh-CN" altLang="en-US"/>
              <a:t>* Cluster: NGINX, Docker, Kubernetes</a:t>
            </a:r>
            <a:endParaRPr kumimoji="1" lang="zh-CN" altLang="en-US"/>
          </a:p>
          <a:p>
            <a:r>
              <a:rPr kumimoji="1" lang="zh-CN" altLang="en-US"/>
              <a:t>* Language: provides .NET, Python, Go, Java client for API register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Me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605028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https://github.com/loongs-zhang</a:t>
            </a:r>
            <a:endParaRPr kumimoji="1" lang="en-US" altLang="zh-CN"/>
          </a:p>
          <a:p>
            <a:r>
              <a:rPr kumimoji="1" lang="en-US" altLang="zh-CN"/>
              <a:t>Apache ShenYu PMC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The founder of </a:t>
            </a:r>
            <a:r>
              <a:rPr kumimoji="1" lang="en-US" altLang="zh-CN">
                <a:sym typeface="+mn-ea"/>
              </a:rPr>
              <a:t>open-coroutine</a:t>
            </a:r>
            <a:r>
              <a:rPr kumimoji="1" lang="en-US" altLang="zh-CN">
                <a:sym typeface="+mn-ea"/>
              </a:rPr>
              <a:t> project</a:t>
            </a:r>
            <a:endParaRPr kumimoji="1" lang="en-US" altLang="zh-CN"/>
          </a:p>
          <a:p>
            <a:r>
              <a:rPr kumimoji="1" lang="en-US" altLang="zh-CN"/>
              <a:t>Contributes in shenyu/dynamic-tp/monoio</a:t>
            </a:r>
            <a:r>
              <a:rPr kumimoji="1" lang="en-US" altLang="zh-CN">
                <a:sym typeface="+mn-ea"/>
              </a:rPr>
              <a:t>/dubbo</a:t>
            </a:r>
            <a:endParaRPr kumimoji="1" lang="en-US" altLang="zh-CN"/>
          </a:p>
          <a:p>
            <a:r>
              <a:rPr kumimoji="1" lang="en-US" altLang="zh-CN"/>
              <a:t>Java&amp;Rust developer</a:t>
            </a:r>
            <a:endParaRPr kumimoji="1" lang="en-US" altLang="zh-CN"/>
          </a:p>
          <a:p>
            <a:r>
              <a:rPr kumimoji="1" lang="en-US" altLang="zh-CN"/>
              <a:t>One of the creators of </a:t>
            </a:r>
            <a:r>
              <a:rPr kumimoji="1" lang="en-US" altLang="zh-CN"/>
              <a:t>arthas vmtool</a:t>
            </a:r>
            <a:endParaRPr kumimoji="1" lang="en-US" altLang="zh-CN"/>
          </a:p>
          <a:p>
            <a:r>
              <a:rPr kumimoji="1" lang="en-US" altLang="zh-CN"/>
              <a:t>Created MemorySafeLinkedBlockingQueue</a:t>
            </a:r>
            <a:endParaRPr kumimoji="1" lang="en-US" altLang="zh-CN"/>
          </a:p>
        </p:txBody>
      </p:sp>
      <p:pic>
        <p:nvPicPr>
          <p:cNvPr id="5" name="Picture 4" descr="z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720" y="3003550"/>
            <a:ext cx="5348605" cy="7199630"/>
          </a:xfrm>
          <a:prstGeom prst="rect">
            <a:avLst/>
          </a:prstGeom>
        </p:spPr>
      </p:pic>
      <p:pic>
        <p:nvPicPr>
          <p:cNvPr id="7" name="Picture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15" y="1532890"/>
            <a:ext cx="532511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Motivation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Why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en-US" altLang="zh-CN"/>
              <a:t>ShenYu has good extensibility in the Java. However, we can’t extend ShenYu plugin in languages other than Java.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Solution</a:t>
            </a:r>
            <a:endParaRPr lang="en-GB" altLang="zh-CN" sz="9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1515*352"/>
  <p:tag name="TABLE_ENDDRAG_RECT" val="116*465*1515*35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8681</Words>
  <Application>WPS Presentation</Application>
  <PresentationFormat>自定义</PresentationFormat>
  <Paragraphs>409</Paragraphs>
  <Slides>45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9" baseType="lpstr">
      <vt:lpstr>Arial</vt:lpstr>
      <vt:lpstr>宋体</vt:lpstr>
      <vt:lpstr>Wingdings</vt:lpstr>
      <vt:lpstr>Helvetica Neue</vt:lpstr>
      <vt:lpstr>OPPOSans L</vt:lpstr>
      <vt:lpstr>Thonburi</vt:lpstr>
      <vt:lpstr>OPPOSans B</vt:lpstr>
      <vt:lpstr>OPPOSans B</vt:lpstr>
      <vt:lpstr>苹方-简</vt:lpstr>
      <vt:lpstr>OPPOSans H</vt:lpstr>
      <vt:lpstr>OPPOSans R</vt:lpstr>
      <vt:lpstr>OPPOSans H</vt:lpstr>
      <vt:lpstr>OPPOSans L</vt:lpstr>
      <vt:lpstr>Helvetica Neue Medium</vt:lpstr>
      <vt:lpstr>OPPOSans M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dragon-zhang</cp:lastModifiedBy>
  <cp:revision>195</cp:revision>
  <dcterms:created xsi:type="dcterms:W3CDTF">2024-07-20T09:18:43Z</dcterms:created>
  <dcterms:modified xsi:type="dcterms:W3CDTF">2024-07-20T09:18:43Z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A17769F0FC34BA27C0008966578FF2B9_42</vt:lpwstr>
  </property>
  <property fmtid="{D5CDD505-2E9C-101B-9397-08002B2CF9AE}" pid="3" name="KSOProductBuildVer">
    <vt:lpwstr>1033-6.7.1.8828</vt:lpwstr>
  </property>
</Properties>
</file>